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302" r:id="rId8"/>
    <p:sldId id="271" r:id="rId9"/>
    <p:sldId id="273" r:id="rId10"/>
    <p:sldId id="274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30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361901" cy="8821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556792"/>
            <a:ext cx="7175351" cy="3368665"/>
          </a:xfrm>
        </p:spPr>
        <p:txBody>
          <a:bodyPr/>
          <a:lstStyle/>
          <a:p>
            <a:r>
              <a:rPr lang="ru-RU" dirty="0">
                <a:effectLst/>
              </a:rPr>
              <a:t>Взаимодействие семьи и школы</a:t>
            </a:r>
            <a:br>
              <a:rPr lang="ru-RU" dirty="0">
                <a:effectLst/>
              </a:rPr>
            </a:br>
            <a:endParaRPr lang="ru-RU" dirty="0"/>
          </a:p>
        </p:txBody>
      </p:sp>
      <p:pic>
        <p:nvPicPr>
          <p:cNvPr id="1026" name="Picture 2" descr="http://guschi.ucoz.ru/Rasnoe/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639" y="3212976"/>
            <a:ext cx="4752528" cy="364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023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260648"/>
            <a:ext cx="7920880" cy="5760640"/>
          </a:xfrm>
        </p:spPr>
        <p:txBody>
          <a:bodyPr>
            <a:noAutofit/>
          </a:bodyPr>
          <a:lstStyle/>
          <a:p>
            <a:pPr lvl="1"/>
            <a:r>
              <a:rPr lang="ru-RU" sz="3400" b="1" i="1" u="sng" dirty="0"/>
              <a:t>Организация психолого-педагогического просвещения родителей.</a:t>
            </a:r>
            <a:endParaRPr lang="ru-RU" sz="3400" dirty="0"/>
          </a:p>
          <a:p>
            <a:r>
              <a:rPr lang="ru-RU" sz="3400" dirty="0"/>
              <a:t>Значительное место в системе работы с родителями обучающихся отводится психолого-педагогическому просвещению.</a:t>
            </a:r>
          </a:p>
          <a:p>
            <a:pPr lvl="0"/>
            <a:r>
              <a:rPr lang="ru-RU" sz="3400" dirty="0"/>
              <a:t>Основными формами организации педагогического просвещения </a:t>
            </a:r>
            <a:r>
              <a:rPr lang="ru-RU" sz="3400" dirty="0" smtClean="0"/>
              <a:t>являются </a:t>
            </a:r>
            <a:r>
              <a:rPr lang="ru-RU" sz="3600" i="1" u="sng" dirty="0"/>
              <a:t>р</a:t>
            </a:r>
            <a:r>
              <a:rPr lang="ru-RU" sz="3600" i="1" u="sng" dirty="0" smtClean="0"/>
              <a:t>одительские </a:t>
            </a:r>
            <a:r>
              <a:rPr lang="ru-RU" sz="3600" i="1" u="sng" dirty="0"/>
              <a:t>собрания.</a:t>
            </a:r>
            <a:endParaRPr lang="ru-RU" sz="3600" dirty="0"/>
          </a:p>
          <a:p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163788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677472" cy="5001736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Можно рекомендовать, например, следующую тематику родительских собраний:</a:t>
            </a:r>
          </a:p>
          <a:p>
            <a:r>
              <a:rPr lang="ru-RU" u="sng" dirty="0"/>
              <a:t>1 класс</a:t>
            </a:r>
            <a:endParaRPr lang="ru-RU" dirty="0"/>
          </a:p>
          <a:p>
            <a:pPr lvl="0"/>
            <a:r>
              <a:rPr lang="ru-RU" dirty="0"/>
              <a:t>Младший школьный возраст и его особенности</a:t>
            </a:r>
          </a:p>
          <a:p>
            <a:pPr lvl="0"/>
            <a:r>
              <a:rPr lang="ru-RU" dirty="0"/>
              <a:t>Характеристика физиологических особенностей младшего школьника.</a:t>
            </a:r>
          </a:p>
          <a:p>
            <a:pPr lvl="0"/>
            <a:r>
              <a:rPr lang="ru-RU" dirty="0"/>
              <a:t>Развитие потребностей и форм общения с приходом ребенка в школу.</a:t>
            </a:r>
          </a:p>
          <a:p>
            <a:pPr lvl="0"/>
            <a:r>
              <a:rPr lang="ru-RU" dirty="0"/>
              <a:t>Интересы, особенности развития воли и характера первоклассника.</a:t>
            </a:r>
          </a:p>
          <a:p>
            <a:pPr lvl="0"/>
            <a:r>
              <a:rPr lang="ru-RU" dirty="0"/>
              <a:t>Как научить детей учиться</a:t>
            </a:r>
          </a:p>
          <a:p>
            <a:pPr lvl="0"/>
            <a:r>
              <a:rPr lang="ru-RU" dirty="0"/>
              <a:t>Психология обучения младшего школьника. Особенность познавательных процессов младшего школьника. Особенности памяти и внимания.</a:t>
            </a:r>
          </a:p>
          <a:p>
            <a:pPr lvl="0"/>
            <a:r>
              <a:rPr lang="ru-RU" dirty="0"/>
              <a:t>Содержание школьного образования в начальных классах.</a:t>
            </a:r>
          </a:p>
          <a:p>
            <a:pPr lvl="0"/>
            <a:r>
              <a:rPr lang="ru-RU" dirty="0"/>
              <a:t>Индивидуальные трудности в усвоении учебного материала.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8398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749480" cy="5001736"/>
          </a:xfrm>
        </p:spPr>
        <p:txBody>
          <a:bodyPr>
            <a:normAutofit/>
          </a:bodyPr>
          <a:lstStyle/>
          <a:p>
            <a:r>
              <a:rPr lang="ru-RU" sz="2400" u="sng" dirty="0"/>
              <a:t>2 класс</a:t>
            </a:r>
            <a:endParaRPr lang="ru-RU" sz="1800" dirty="0"/>
          </a:p>
          <a:p>
            <a:pPr lvl="0"/>
            <a:r>
              <a:rPr lang="ru-RU" sz="2400" dirty="0"/>
              <a:t>Воспитание нравственных привычек и культуры поведения младших школьников.</a:t>
            </a:r>
            <a:endParaRPr lang="ru-RU" sz="1800" dirty="0"/>
          </a:p>
          <a:p>
            <a:pPr lvl="1"/>
            <a:r>
              <a:rPr lang="ru-RU" dirty="0"/>
              <a:t>Методы и средства воспитания у младших школьников навыков и привычек культурного поведения в семье и школе.</a:t>
            </a:r>
            <a:endParaRPr lang="ru-RU" sz="1600" dirty="0"/>
          </a:p>
          <a:p>
            <a:pPr lvl="1"/>
            <a:r>
              <a:rPr lang="ru-RU" dirty="0"/>
              <a:t>Пример родителей – основное усвоение успешного воспитания культуры поведения у детей. Культура речи ребенка.</a:t>
            </a:r>
            <a:endParaRPr lang="ru-RU" sz="1600" dirty="0"/>
          </a:p>
          <a:p>
            <a:pPr lvl="0"/>
            <a:r>
              <a:rPr lang="ru-RU" sz="2400" dirty="0"/>
              <a:t>Учите ребенка мыслить.</a:t>
            </a:r>
            <a:endParaRPr lang="ru-RU" sz="1800" dirty="0"/>
          </a:p>
          <a:p>
            <a:pPr lvl="0"/>
            <a:r>
              <a:rPr lang="ru-RU" sz="2400" dirty="0"/>
              <a:t>Воспитание без наказания.</a:t>
            </a:r>
            <a:endParaRPr lang="ru-RU" sz="1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3795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692696"/>
            <a:ext cx="7560840" cy="5256584"/>
          </a:xfrm>
        </p:spPr>
        <p:txBody>
          <a:bodyPr>
            <a:normAutofit/>
          </a:bodyPr>
          <a:lstStyle/>
          <a:p>
            <a:r>
              <a:rPr lang="ru-RU" u="sng" dirty="0"/>
              <a:t>3 класс</a:t>
            </a:r>
            <a:endParaRPr lang="ru-RU" dirty="0"/>
          </a:p>
          <a:p>
            <a:pPr lvl="0"/>
            <a:r>
              <a:rPr lang="ru-RU" dirty="0"/>
              <a:t>Воспитание коллективизма у школьников начальной школы.</a:t>
            </a:r>
          </a:p>
          <a:p>
            <a:pPr lvl="0"/>
            <a:r>
              <a:rPr lang="ru-RU" dirty="0"/>
              <a:t>Когда слово воспитывает. Методы воспитания в семье.</a:t>
            </a:r>
          </a:p>
          <a:p>
            <a:pPr lvl="0"/>
            <a:r>
              <a:rPr lang="ru-RU" dirty="0"/>
              <a:t>Особенности нравственного воспитания детей в семье.</a:t>
            </a:r>
          </a:p>
          <a:p>
            <a:r>
              <a:rPr lang="ru-RU" u="sng" dirty="0"/>
              <a:t>4 класс</a:t>
            </a:r>
            <a:endParaRPr lang="ru-RU" dirty="0"/>
          </a:p>
          <a:p>
            <a:pPr lvl="0"/>
            <a:r>
              <a:rPr lang="ru-RU" dirty="0"/>
              <a:t>Единство требований школы и семьи в воспитании ребенка.</a:t>
            </a:r>
          </a:p>
          <a:p>
            <a:pPr lvl="0"/>
            <a:r>
              <a:rPr lang="ru-RU" dirty="0"/>
              <a:t>Каким растет ваш ребенок. Развитие нравственных качеств. </a:t>
            </a:r>
          </a:p>
          <a:p>
            <a:pPr lvl="0"/>
            <a:r>
              <a:rPr lang="ru-RU" dirty="0"/>
              <a:t>«Добрая семья прибавит ума, разума»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1483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677472" cy="5577800"/>
          </a:xfrm>
        </p:spPr>
        <p:txBody>
          <a:bodyPr>
            <a:normAutofit/>
          </a:bodyPr>
          <a:lstStyle/>
          <a:p>
            <a:r>
              <a:rPr lang="ru-RU" u="sng" dirty="0"/>
              <a:t>5 класс</a:t>
            </a:r>
            <a:endParaRPr lang="ru-RU" dirty="0"/>
          </a:p>
          <a:p>
            <a:pPr lvl="0"/>
            <a:r>
              <a:rPr lang="ru-RU" dirty="0"/>
              <a:t>Будем знакомы.</a:t>
            </a:r>
          </a:p>
          <a:p>
            <a:pPr lvl="0"/>
            <a:r>
              <a:rPr lang="ru-RU" dirty="0"/>
              <a:t>Как помочь детям хорошо учиться. Проблема адаптации учащихся или переход из начальной школы в основную. </a:t>
            </a:r>
          </a:p>
          <a:p>
            <a:pPr lvl="0"/>
            <a:r>
              <a:rPr lang="ru-RU" dirty="0"/>
              <a:t>«Без корня и полынь не растет». История, традиции семьи. </a:t>
            </a:r>
          </a:p>
          <a:p>
            <a:r>
              <a:rPr lang="ru-RU" u="sng" dirty="0"/>
              <a:t>6 класс</a:t>
            </a:r>
            <a:endParaRPr lang="ru-RU" dirty="0"/>
          </a:p>
          <a:p>
            <a:pPr lvl="0"/>
            <a:r>
              <a:rPr lang="ru-RU" dirty="0"/>
              <a:t>Контрольная для детей и взрослых или как мы общаемся с детьми.</a:t>
            </a:r>
          </a:p>
          <a:p>
            <a:pPr lvl="0"/>
            <a:r>
              <a:rPr lang="ru-RU" dirty="0"/>
              <a:t>Самовоспитание – важный шаг в процессе формирования нравственных качеств личности.</a:t>
            </a:r>
          </a:p>
          <a:p>
            <a:pPr lvl="0"/>
            <a:r>
              <a:rPr lang="ru-RU" dirty="0"/>
              <a:t>Вот и стали мы на год взрослей. Итоговое собрание с участием родителей.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8074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893496" cy="5433784"/>
          </a:xfrm>
        </p:spPr>
        <p:txBody>
          <a:bodyPr>
            <a:normAutofit fontScale="92500" lnSpcReduction="20000"/>
          </a:bodyPr>
          <a:lstStyle/>
          <a:p>
            <a:r>
              <a:rPr lang="ru-RU" sz="2400" u="sng" dirty="0"/>
              <a:t>7 класс</a:t>
            </a:r>
            <a:endParaRPr lang="ru-RU" sz="1800" dirty="0"/>
          </a:p>
          <a:p>
            <a:pPr lvl="0"/>
            <a:r>
              <a:rPr lang="ru-RU" sz="2400" dirty="0"/>
              <a:t>Когда наши дети взрослеют или о проблемах возрастного развития.</a:t>
            </a:r>
            <a:endParaRPr lang="ru-RU" sz="1800" dirty="0"/>
          </a:p>
          <a:p>
            <a:pPr lvl="0"/>
            <a:r>
              <a:rPr lang="ru-RU" sz="2400" dirty="0"/>
              <a:t>Воспитание доверием.</a:t>
            </a:r>
            <a:endParaRPr lang="ru-RU" sz="1800" dirty="0"/>
          </a:p>
          <a:p>
            <a:pPr lvl="0"/>
            <a:r>
              <a:rPr lang="ru-RU" sz="2400" dirty="0"/>
              <a:t>Досуг подростков.</a:t>
            </a:r>
            <a:endParaRPr lang="ru-RU" sz="1800" dirty="0"/>
          </a:p>
          <a:p>
            <a:r>
              <a:rPr lang="ru-RU" sz="2400" u="sng" dirty="0"/>
              <a:t>8 класс</a:t>
            </a:r>
            <a:endParaRPr lang="ru-RU" sz="1800" dirty="0"/>
          </a:p>
          <a:p>
            <a:pPr lvl="0"/>
            <a:r>
              <a:rPr lang="ru-RU" sz="2400" dirty="0"/>
              <a:t>Этот трудный возраст</a:t>
            </a:r>
            <a:endParaRPr lang="ru-RU" sz="1800" dirty="0"/>
          </a:p>
          <a:p>
            <a:pPr lvl="1"/>
            <a:r>
              <a:rPr lang="ru-RU" dirty="0"/>
              <a:t>Психолого-педагогическая характеристика «трудных подростков».</a:t>
            </a:r>
            <a:endParaRPr lang="ru-RU" sz="1600" dirty="0"/>
          </a:p>
          <a:p>
            <a:pPr lvl="1"/>
            <a:r>
              <a:rPr lang="ru-RU" dirty="0"/>
              <a:t>Ошибки семьи и школы, способствующие появлению «трудных подростков».</a:t>
            </a:r>
            <a:endParaRPr lang="ru-RU" sz="1600" dirty="0"/>
          </a:p>
          <a:p>
            <a:pPr lvl="1"/>
            <a:r>
              <a:rPr lang="ru-RU" dirty="0"/>
              <a:t>Характер отношений и требований взрослых и подростков.</a:t>
            </a:r>
            <a:endParaRPr lang="ru-RU" sz="1600" dirty="0"/>
          </a:p>
          <a:p>
            <a:pPr lvl="0"/>
            <a:r>
              <a:rPr lang="ru-RU" sz="2400" dirty="0"/>
              <a:t>Осторожно, конфликт!</a:t>
            </a:r>
            <a:endParaRPr lang="ru-RU" sz="1800" dirty="0"/>
          </a:p>
          <a:p>
            <a:pPr lvl="0"/>
            <a:r>
              <a:rPr lang="ru-RU" sz="2400" dirty="0"/>
              <a:t>Могут ли все дети быть отличниками или как помочь ребенку в учебной работе.</a:t>
            </a:r>
            <a:endParaRPr lang="ru-RU" sz="1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87710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731520"/>
            <a:ext cx="7848872" cy="5721816"/>
          </a:xfrm>
        </p:spPr>
        <p:txBody>
          <a:bodyPr>
            <a:normAutofit/>
          </a:bodyPr>
          <a:lstStyle/>
          <a:p>
            <a:r>
              <a:rPr lang="ru-RU" u="sng" dirty="0"/>
              <a:t>9 класс</a:t>
            </a:r>
            <a:endParaRPr lang="ru-RU" dirty="0"/>
          </a:p>
          <a:p>
            <a:pPr lvl="0"/>
            <a:r>
              <a:rPr lang="ru-RU" dirty="0"/>
              <a:t>Воспитание учащихся школьного возраста 14-15 лет в семье и школе.</a:t>
            </a:r>
          </a:p>
          <a:p>
            <a:pPr lvl="0"/>
            <a:r>
              <a:rPr lang="ru-RU" dirty="0"/>
              <a:t>Как помочь ребенку стать счастливым.</a:t>
            </a:r>
          </a:p>
          <a:p>
            <a:pPr lvl="0"/>
            <a:r>
              <a:rPr lang="ru-RU" dirty="0"/>
              <a:t>Слагаемые родительского авторитета. </a:t>
            </a:r>
          </a:p>
          <a:p>
            <a:pPr lvl="0"/>
            <a:r>
              <a:rPr lang="ru-RU" dirty="0"/>
              <a:t>Роль семьи в профессиональной ориентации детей.</a:t>
            </a:r>
          </a:p>
          <a:p>
            <a:r>
              <a:rPr lang="ru-RU" u="sng" dirty="0"/>
              <a:t>10 класс</a:t>
            </a:r>
            <a:endParaRPr lang="ru-RU" dirty="0"/>
          </a:p>
          <a:p>
            <a:pPr lvl="0"/>
            <a:r>
              <a:rPr lang="ru-RU" dirty="0"/>
              <a:t>Воспитание учащихся старшего школьного возраста.</a:t>
            </a:r>
          </a:p>
          <a:p>
            <a:pPr lvl="0"/>
            <a:r>
              <a:rPr lang="ru-RU" dirty="0"/>
              <a:t>Трудовое воспитание и профориентация учащихся старшего школьного возраста.</a:t>
            </a:r>
          </a:p>
          <a:p>
            <a:pPr lvl="0"/>
            <a:r>
              <a:rPr lang="ru-RU" dirty="0"/>
              <a:t>Предупреждение нервных и сердечных заболеваний в годы юности.</a:t>
            </a:r>
          </a:p>
          <a:p>
            <a:pPr lvl="0"/>
            <a:r>
              <a:rPr lang="ru-RU" dirty="0"/>
              <a:t>Самовоспитание в годы ранней юности.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43482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064896" cy="5145752"/>
          </a:xfrm>
        </p:spPr>
        <p:txBody>
          <a:bodyPr>
            <a:normAutofit fontScale="92500"/>
          </a:bodyPr>
          <a:lstStyle/>
          <a:p>
            <a:r>
              <a:rPr lang="ru-RU" u="sng" dirty="0"/>
              <a:t>11 класс</a:t>
            </a:r>
            <a:endParaRPr lang="ru-RU" dirty="0"/>
          </a:p>
          <a:p>
            <a:pPr lvl="0"/>
            <a:r>
              <a:rPr lang="ru-RU" dirty="0"/>
              <a:t>Пути-дороги наших детей. О влиянии семейных трудовых традиций на выбор профессии старшеклассниками.</a:t>
            </a:r>
          </a:p>
          <a:p>
            <a:pPr lvl="0"/>
            <a:r>
              <a:rPr lang="ru-RU" dirty="0"/>
              <a:t>Воспитание гражданского долга у юношей и девушек.</a:t>
            </a:r>
          </a:p>
          <a:p>
            <a:pPr lvl="0"/>
            <a:r>
              <a:rPr lang="ru-RU" dirty="0"/>
              <a:t>Помощь выпускникам в период подготовки к экзаменам.</a:t>
            </a:r>
          </a:p>
          <a:p>
            <a:r>
              <a:rPr lang="ru-RU" dirty="0"/>
              <a:t>Классным руководителем темы собрания определяются анализом воспитательной работы в классе, анкетированием, опросом. Желательно использовать при проведении родительских собраний интерактивные формы работы: дискуссии, ролевые игры, защита мини-проектов и др.</a:t>
            </a:r>
          </a:p>
          <a:p>
            <a:r>
              <a:rPr lang="ru-RU" dirty="0"/>
              <a:t>Наряду с родительскими собраниями используются нетрадиционные формы работы с родителями, такие как, конференции, праздники, «День открытых дверей» класса, школы.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82934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03648" y="404664"/>
            <a:ext cx="7344816" cy="151216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Спасибо за внимание</a:t>
            </a:r>
            <a:endParaRPr lang="ru-RU" sz="4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348880"/>
            <a:ext cx="7558154" cy="425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280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461448" cy="5433784"/>
          </a:xfrm>
        </p:spPr>
        <p:txBody>
          <a:bodyPr>
            <a:normAutofit/>
          </a:bodyPr>
          <a:lstStyle/>
          <a:p>
            <a:r>
              <a:rPr lang="ru-RU" sz="3400" dirty="0" smtClean="0"/>
              <a:t>Актуальной проблемой нашего времени является вовлечение родителей в образовательный процесс школы. Большинство родителей не осознают, как важно быть вовлеченным в образование своих детей</a:t>
            </a:r>
            <a:r>
              <a:rPr lang="ru-RU" sz="3400" dirty="0"/>
              <a:t>. </a:t>
            </a:r>
            <a:endParaRPr lang="ru-RU" sz="3400" dirty="0" smtClean="0"/>
          </a:p>
          <a:p>
            <a:endParaRPr lang="ru-RU" sz="3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797153"/>
            <a:ext cx="1889001" cy="1960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318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692696"/>
            <a:ext cx="7965504" cy="5721816"/>
          </a:xfrm>
        </p:spPr>
        <p:txBody>
          <a:bodyPr>
            <a:normAutofit/>
          </a:bodyPr>
          <a:lstStyle/>
          <a:p>
            <a:r>
              <a:rPr lang="ru-RU" sz="3400" dirty="0"/>
              <a:t>Из практики воспитания передовых педагогов современных образовательных учреждений, исследовательских материалов ученых, опыта работы ряда образовательных округов регионов России можно выделить следующие приоритетные направления совместной деятельности школы и семьи: </a:t>
            </a:r>
          </a:p>
        </p:txBody>
      </p:sp>
    </p:spTree>
    <p:extLst>
      <p:ext uri="{BB962C8B-B14F-4D97-AF65-F5344CB8AC3E}">
        <p14:creationId xmlns:p14="http://schemas.microsoft.com/office/powerpoint/2010/main" val="367745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0"/>
            <a:ext cx="7920880" cy="638132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организация диагностической работы по изучению семей;</a:t>
            </a:r>
          </a:p>
          <a:p>
            <a:pPr lvl="0"/>
            <a:r>
              <a:rPr lang="ru-RU" dirty="0"/>
              <a:t>организация психолого-педагогического просвещения родителей;</a:t>
            </a:r>
          </a:p>
          <a:p>
            <a:pPr lvl="0"/>
            <a:r>
              <a:rPr lang="ru-RU" dirty="0"/>
              <a:t>создание системы массовых мероприятий с родителями, работа по организации совместной общественно значимой деятельности и досуга родителей и обучающихся;</a:t>
            </a:r>
          </a:p>
          <a:p>
            <a:pPr lvl="0"/>
            <a:r>
              <a:rPr lang="ru-RU" dirty="0"/>
              <a:t>выявление и использование в практической деятельности позитивного опыта семейного воспитания;</a:t>
            </a:r>
          </a:p>
          <a:p>
            <a:pPr lvl="0"/>
            <a:r>
              <a:rPr lang="ru-RU" dirty="0"/>
              <a:t>внедрение в семейное воспитание традиций народной педагогики;</a:t>
            </a:r>
          </a:p>
          <a:p>
            <a:pPr lvl="0"/>
            <a:r>
              <a:rPr lang="ru-RU" dirty="0"/>
              <a:t>использование различных форм сотрудничества с родителями, вовлечение их в совместную с детьми творческую, социально значимую деятельность, направленную на повышение их авторитета;</a:t>
            </a:r>
          </a:p>
          <a:p>
            <a:pPr lvl="0"/>
            <a:r>
              <a:rPr lang="ru-RU" dirty="0"/>
              <a:t>создание условий для обеспечения прав родителей на участие в управлении образовательным учреждением;</a:t>
            </a:r>
          </a:p>
          <a:p>
            <a:pPr lvl="0"/>
            <a:r>
              <a:rPr lang="ru-RU" dirty="0"/>
              <a:t>объединение родителей по семейным проблемам (школа молодых родителей, клуб одиноких отцов, матерей, родителей-инвалидов и др.)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16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496944" cy="4929728"/>
          </a:xfrm>
        </p:spPr>
        <p:txBody>
          <a:bodyPr>
            <a:normAutofit/>
          </a:bodyPr>
          <a:lstStyle/>
          <a:p>
            <a:r>
              <a:rPr lang="ru-RU" sz="3400" b="1" dirty="0"/>
              <a:t>Рекомендации по организации взаимодействия школы и семьи</a:t>
            </a:r>
            <a:endParaRPr lang="ru-RU" sz="3400" dirty="0"/>
          </a:p>
          <a:p>
            <a:r>
              <a:rPr lang="ru-RU" sz="3400" b="1" i="1" u="sng" dirty="0" smtClean="0"/>
              <a:t>Организация </a:t>
            </a:r>
            <a:r>
              <a:rPr lang="ru-RU" sz="3400" b="1" i="1" u="sng" dirty="0"/>
              <a:t>диагностической работы по изучению семьи.</a:t>
            </a:r>
            <a:endParaRPr lang="ru-RU" sz="3400" dirty="0"/>
          </a:p>
          <a:p>
            <a:endParaRPr lang="ru-RU" sz="3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212976"/>
            <a:ext cx="6840760" cy="3497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797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620688"/>
            <a:ext cx="7632848" cy="5688632"/>
          </a:xfrm>
        </p:spPr>
        <p:txBody>
          <a:bodyPr>
            <a:normAutofit/>
          </a:bodyPr>
          <a:lstStyle/>
          <a:p>
            <a:r>
              <a:rPr lang="ru-RU" dirty="0"/>
              <a:t>Изучение семьи позволяет педагогу ближе познакомиться с учеником, понять стиль жизни семьи, её уклад, традиции, духовные ценности, воспитательные возможности, взаимоотношения ученика с родителями. Классный руководитель (учитель) может использовать следующие методы психолого-педагогической диагностики: наблюдение, беседу, тестирование, анкетирование, деловые игры, материалы детского творчества, изучение школьной документации (личного дела школьника, его медицинской карты и др.)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1910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3"/>
            <a:ext cx="410445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>
                <a:solidFill>
                  <a:srgbClr val="C00000"/>
                </a:solidFill>
              </a:rPr>
              <a:t>Беседа.</a:t>
            </a:r>
            <a:endParaRPr lang="ru-RU" b="1" dirty="0">
              <a:solidFill>
                <a:srgbClr val="C00000"/>
              </a:solidFill>
            </a:endParaRPr>
          </a:p>
          <a:p>
            <a:r>
              <a:rPr lang="ru-RU" dirty="0"/>
              <a:t>Беседа применяется в целях изучения психологических особенностей личности ребенка (его убеждений, стремлений, отношение к коллективу, семье), семьи (состав, материальное положение, состояние здоровья членов семьи, профессиональные интересы, культура среды и прочее)</a:t>
            </a:r>
          </a:p>
          <a:p>
            <a:r>
              <a:rPr lang="ru-RU" dirty="0"/>
              <a:t>Для эффективности беседы необходимо составить план беседы, включив в него интересующие классного руководителя вопросы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220072" y="260648"/>
            <a:ext cx="3707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>
                <a:solidFill>
                  <a:srgbClr val="C00000"/>
                </a:solidFill>
              </a:rPr>
              <a:t>Анкета.</a:t>
            </a:r>
            <a:endParaRPr lang="ru-RU" b="1" dirty="0">
              <a:solidFill>
                <a:srgbClr val="C00000"/>
              </a:solidFill>
            </a:endParaRPr>
          </a:p>
          <a:p>
            <a:r>
              <a:rPr lang="ru-RU" dirty="0"/>
              <a:t>Анкетный метод – опрос значительного круга лиц по определенной схеме. С помощью анкеты можно узнать интересы, пожелания, мнения родителей и учащихся по ряду вопросов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4581128"/>
            <a:ext cx="540059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>
                <a:solidFill>
                  <a:srgbClr val="C00000"/>
                </a:solidFill>
              </a:rPr>
              <a:t>Наблюдение.</a:t>
            </a:r>
            <a:endParaRPr lang="ru-RU" b="1" dirty="0">
              <a:solidFill>
                <a:srgbClr val="C00000"/>
              </a:solidFill>
            </a:endParaRPr>
          </a:p>
          <a:p>
            <a:r>
              <a:rPr lang="ru-RU" dirty="0"/>
              <a:t>Метод наблюдения используется при изучении разных видов деятельности. Эффективность его зависит от следующих условий: цель наблюдения, план, фиксация наблюдений.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4393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17432" cy="3474720"/>
          </a:xfrm>
        </p:spPr>
        <p:txBody>
          <a:bodyPr>
            <a:noAutofit/>
          </a:bodyPr>
          <a:lstStyle/>
          <a:p>
            <a:pPr lvl="0"/>
            <a:r>
              <a:rPr lang="ru-RU" dirty="0"/>
              <a:t>Состав родителей и общие сведения о них (Ф.И.О., год рождения, образование, специальность, сфера деятельности, номер домашнего и рабочего телефона).</a:t>
            </a:r>
          </a:p>
          <a:p>
            <a:pPr lvl="0"/>
            <a:r>
              <a:rPr lang="ru-RU" dirty="0"/>
              <a:t>Общие сведения о детях (количество, возраст, интересы).</a:t>
            </a:r>
          </a:p>
          <a:p>
            <a:pPr lvl="0"/>
            <a:r>
              <a:rPr lang="ru-RU" dirty="0"/>
              <a:t>Жилищные условия, материальная обеспеченность.</a:t>
            </a:r>
          </a:p>
          <a:p>
            <a:pPr lvl="0"/>
            <a:r>
              <a:rPr lang="ru-RU" dirty="0"/>
              <a:t>Общая атмосфера, микроклимат в семье: как складываются отношения между родителями и детьми, другими членами семьи. Поэтому желательно, чтобы учитель пришел, когда дома будут взрослые.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21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332656"/>
            <a:ext cx="8532440" cy="5760640"/>
          </a:xfrm>
        </p:spPr>
        <p:txBody>
          <a:bodyPr>
            <a:noAutofit/>
          </a:bodyPr>
          <a:lstStyle/>
          <a:p>
            <a:r>
              <a:rPr lang="ru-RU" sz="3400" dirty="0"/>
              <a:t>На основе диагностической работы по изучению семьи составляется социальный паспорт класса, школы, выделяются типы семей, и планируется дифференцированная работа с ними, составляются акты обследования семей. Для проведения такой диагностики можно использовать карту социально-педагогического изучения семьи </a:t>
            </a:r>
          </a:p>
        </p:txBody>
      </p:sp>
    </p:spTree>
    <p:extLst>
      <p:ext uri="{BB962C8B-B14F-4D97-AF65-F5344CB8AC3E}">
        <p14:creationId xmlns:p14="http://schemas.microsoft.com/office/powerpoint/2010/main" val="373240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35</TotalTime>
  <Words>990</Words>
  <Application>Microsoft Office PowerPoint</Application>
  <PresentationFormat>Экран (4:3)</PresentationFormat>
  <Paragraphs>89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Взаимодействие семьи и школы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семьи и школы </dc:title>
  <dc:creator>admin</dc:creator>
  <cp:lastModifiedBy>zorro</cp:lastModifiedBy>
  <cp:revision>8</cp:revision>
  <dcterms:created xsi:type="dcterms:W3CDTF">2014-03-24T18:16:11Z</dcterms:created>
  <dcterms:modified xsi:type="dcterms:W3CDTF">2016-03-29T02:30:09Z</dcterms:modified>
</cp:coreProperties>
</file>